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28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E339E-73B0-4FB4-A1D8-EA2F8CFF28F2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DA073-8AFE-4B9F-8B08-251B69A1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27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would like to begin with the brand-new</a:t>
            </a:r>
            <a:r>
              <a:rPr lang="en-US" baseline="0" dirty="0"/>
              <a:t> Vents TwinFresh Style unit.</a:t>
            </a:r>
          </a:p>
          <a:p>
            <a:r>
              <a:rPr lang="en-US" baseline="0" dirty="0"/>
              <a:t>This is a residential, push-pull, single room, ventilation unit with heat recovery.</a:t>
            </a:r>
            <a:endParaRPr lang="uk-UA" baseline="0" dirty="0"/>
          </a:p>
          <a:p>
            <a:r>
              <a:rPr lang="en-US" baseline="0" dirty="0"/>
              <a:t>Let me skip general information about what push-pull means, and how heat recovery works.</a:t>
            </a:r>
          </a:p>
          <a:p>
            <a:endParaRPr lang="en-US" baseline="0" dirty="0"/>
          </a:p>
          <a:p>
            <a:r>
              <a:rPr lang="en-US" baseline="0" dirty="0"/>
              <a:t>The TwinFresh Style unit is the most advanced unit in the Vents assortment of push-pull units.</a:t>
            </a:r>
          </a:p>
          <a:p>
            <a:r>
              <a:rPr lang="en-US" baseline="0" dirty="0"/>
              <a:t>This unit became possible thanks to active support and feedback of our clients and customers.</a:t>
            </a:r>
          </a:p>
          <a:p>
            <a:r>
              <a:rPr lang="en-US" baseline="0" dirty="0"/>
              <a:t>Together, we have collected a lot of experience, during a years of selling, of our previous TwinFresh modification.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094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</a:t>
            </a:r>
            <a:r>
              <a:rPr lang="en-US" baseline="0" dirty="0"/>
              <a:t> better understanding of the TwinFresh Style assortment, I have prepared this diagram.</a:t>
            </a:r>
          </a:p>
          <a:p>
            <a:endParaRPr lang="en-US" baseline="0" dirty="0"/>
          </a:p>
          <a:p>
            <a:r>
              <a:rPr lang="en-US" baseline="0" dirty="0"/>
              <a:t>The assortment can be divided into two halves, because there are two control systems available: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Basic one, without Wi-Fi. In this case, the units must be connected with signal wire, and have basic functions;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And advanced, with Wi-Fi. In this case, the units can be connected by Wi-Fi, and mobile application provides rich functionality.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/>
              <a:t>In both cases, three units are available: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/>
              <a:t>Small one, with 100 mm duct. It is called TwinFresh Style mini;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/>
              <a:t>Regular, and the most popular one, with 160 mm duct. It is called TwinFresh Style;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/>
              <a:t>And the third modification for cold climate. It is called TwinFresh Style Frost.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55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take a closer look at three basic units.</a:t>
            </a:r>
          </a:p>
          <a:p>
            <a:endParaRPr lang="en-US" dirty="0"/>
          </a:p>
          <a:p>
            <a:r>
              <a:rPr lang="en-US" dirty="0"/>
              <a:t>1-st:</a:t>
            </a:r>
            <a:r>
              <a:rPr lang="en-US" baseline="0" dirty="0"/>
              <a:t> </a:t>
            </a:r>
            <a:r>
              <a:rPr lang="en-US" dirty="0"/>
              <a:t>TwinFresh Style mini</a:t>
            </a:r>
            <a:r>
              <a:rPr lang="en-US" baseline="0" dirty="0"/>
              <a:t> with 100 mm duct.</a:t>
            </a:r>
          </a:p>
          <a:p>
            <a:r>
              <a:rPr lang="en-US" baseline="0" dirty="0"/>
              <a:t>The maximum airflow of this unit is 24 m3/h in ventilation mode. Meaning, in heat recovery mode, this should be divided by half.</a:t>
            </a:r>
          </a:p>
          <a:p>
            <a:r>
              <a:rPr lang="en-US" baseline="0" dirty="0"/>
              <a:t>Minimum operation temperature is -15.</a:t>
            </a:r>
          </a:p>
          <a:p>
            <a:r>
              <a:rPr lang="en-US" baseline="0" dirty="0"/>
              <a:t>Next month this unit will be sent to Stuttgart for precise testing at independent third party laboratory.</a:t>
            </a:r>
          </a:p>
          <a:p>
            <a:r>
              <a:rPr lang="en-US" baseline="0" dirty="0"/>
              <a:t>We expect the TwinFresh Style to show about 75 % of heat recovery efficiency.</a:t>
            </a:r>
          </a:p>
          <a:p>
            <a:endParaRPr lang="en-US" baseline="0" dirty="0"/>
          </a:p>
          <a:p>
            <a:r>
              <a:rPr lang="en-US" dirty="0"/>
              <a:t>2-nd: The TwinFresh Style unit has a 160 mm</a:t>
            </a:r>
            <a:r>
              <a:rPr lang="en-US" baseline="0" dirty="0"/>
              <a:t> </a:t>
            </a:r>
            <a:r>
              <a:rPr lang="en-US" dirty="0"/>
              <a:t>duct.</a:t>
            </a:r>
          </a:p>
          <a:p>
            <a:r>
              <a:rPr lang="en-US" dirty="0"/>
              <a:t>The</a:t>
            </a:r>
            <a:r>
              <a:rPr lang="en-US" baseline="0" dirty="0"/>
              <a:t> maximum airflow of this unit is 50 m3/h.</a:t>
            </a:r>
          </a:p>
          <a:p>
            <a:r>
              <a:rPr lang="en-US" baseline="0" dirty="0"/>
              <a:t>With this modification we have significantly improved airflow sensitivity up to S3 class according to EN 13141-8. This is the best result among all our push-pull units.</a:t>
            </a:r>
            <a:endParaRPr lang="en-US" dirty="0"/>
          </a:p>
          <a:p>
            <a:r>
              <a:rPr lang="en-US" dirty="0"/>
              <a:t>For your information, the</a:t>
            </a:r>
            <a:r>
              <a:rPr lang="en-US" baseline="0" dirty="0"/>
              <a:t> airflow sensitivity parameter characterizes, how wind pressure influence operation of the ventilation unit.</a:t>
            </a:r>
          </a:p>
          <a:p>
            <a:r>
              <a:rPr lang="en-US" baseline="0" dirty="0"/>
              <a:t>Minimum operation temperature is -20 </a:t>
            </a:r>
            <a:r>
              <a:rPr lang="en-US" baseline="30000" dirty="0"/>
              <a:t>O</a:t>
            </a:r>
            <a:r>
              <a:rPr lang="en-US" baseline="0" dirty="0"/>
              <a:t>C.</a:t>
            </a:r>
          </a:p>
          <a:p>
            <a:r>
              <a:rPr lang="en-US" baseline="0" dirty="0"/>
              <a:t>The unit was already tested in Stuttgart, and we can provide you with a test report on you demand.</a:t>
            </a:r>
          </a:p>
          <a:p>
            <a:r>
              <a:rPr lang="en-US" baseline="0" dirty="0"/>
              <a:t>The TwinFresh Style did show 80 % of heat recovery efficiency according to DIBT, and from 78 to 90 % according to EN 13141-8.</a:t>
            </a:r>
          </a:p>
          <a:p>
            <a:r>
              <a:rPr lang="en-US" baseline="0" dirty="0"/>
              <a:t>Soon, we will receive the DIBT certificate for this unit based on the Stuttgart test report.</a:t>
            </a:r>
          </a:p>
          <a:p>
            <a:endParaRPr lang="en-US" baseline="0" dirty="0"/>
          </a:p>
          <a:p>
            <a:r>
              <a:rPr lang="en-US" baseline="0" dirty="0"/>
              <a:t>3-rd one: The </a:t>
            </a:r>
            <a:r>
              <a:rPr lang="en-US" dirty="0"/>
              <a:t>TwinFresh Style Frost unit has a 160 mm</a:t>
            </a:r>
            <a:r>
              <a:rPr lang="en-US" baseline="0" dirty="0"/>
              <a:t> </a:t>
            </a:r>
            <a:r>
              <a:rPr lang="en-US" dirty="0"/>
              <a:t>duct for cold climate.</a:t>
            </a:r>
          </a:p>
          <a:p>
            <a:r>
              <a:rPr lang="en-US" baseline="0" dirty="0"/>
              <a:t>We have just added a heater into the outer hood, that heats up air a little bit when it is extremely cold outdoor.</a:t>
            </a:r>
          </a:p>
          <a:p>
            <a:r>
              <a:rPr lang="en-US" baseline="0" dirty="0"/>
              <a:t>This solution guarantees operation of the unit down to -35 </a:t>
            </a:r>
            <a:r>
              <a:rPr lang="en-US" baseline="30000" dirty="0"/>
              <a:t>O</a:t>
            </a:r>
            <a:r>
              <a:rPr lang="en-US" baseline="0" dirty="0"/>
              <a:t>C.</a:t>
            </a:r>
          </a:p>
          <a:p>
            <a:r>
              <a:rPr lang="en-US" baseline="0" dirty="0"/>
              <a:t>All the rest characteristics remain the same as regular TwinFresh Style unit.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173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I have already mentioned, the</a:t>
            </a:r>
            <a:r>
              <a:rPr lang="en-US" baseline="0" dirty="0"/>
              <a:t> TwinFresh Style unit can be equipped with two control systems: with or without Wi-Fi.</a:t>
            </a:r>
          </a:p>
          <a:p>
            <a:r>
              <a:rPr lang="en-US" dirty="0"/>
              <a:t>The basic control system</a:t>
            </a:r>
            <a:r>
              <a:rPr lang="en-US" baseline="0" dirty="0"/>
              <a:t> without Wi-Fi has following functions: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It can be controlled with sensor buttons on the casing of the unit or with a Infra Red remote control;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There is a filter maintenance indication and alarm indication in case of failure;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User can activate “night” timer, that will reduce speed to the lowest level for 8 hours,</a:t>
            </a:r>
            <a:br>
              <a:rPr lang="en-US" baseline="0" dirty="0"/>
            </a:br>
            <a:r>
              <a:rPr lang="en-US" baseline="0" dirty="0"/>
              <a:t>as we as “party” timer, that will increase speed to the highest level for 4 hours;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There is a built-in humidity sensor, or external sensor can be connected by wire. This can be for example CO2, VOC or humidity sensor;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order to unite many units into one ventilation system, they must be connected with signal wire.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The advanced control system is equipped</a:t>
            </a:r>
            <a:r>
              <a:rPr lang="en-US" baseline="0" dirty="0"/>
              <a:t> with Wi-Fi. It has all the mentioned above functions, plus additional ones: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There is no need to install signal wire. All the units can be synchronized using Wi-Fi;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Additional interface is available, like wireless wall mounted control panel, and smartphone application;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The smartphone makes it possible to control ventilation from all around the globe;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Also, the user can adjust week schedule.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088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new construction of air shitter guarantee</a:t>
            </a:r>
            <a:r>
              <a:rPr lang="en-US" baseline="0" dirty="0"/>
              <a:t> maximum a</a:t>
            </a:r>
            <a:r>
              <a:rPr lang="en-US" dirty="0"/>
              <a:t>ir tightness class D1 (EN 13141-8).</a:t>
            </a:r>
          </a:p>
          <a:p>
            <a:r>
              <a:rPr lang="en-US" dirty="0"/>
              <a:t>Automatic actuator consumes electricity only while opening and closing. This reduces total power consumption and improves SFP of the unit.</a:t>
            </a:r>
          </a:p>
          <a:p>
            <a:r>
              <a:rPr lang="en-US" dirty="0"/>
              <a:t>The unit can be supplied with or without an automatic actuator.</a:t>
            </a:r>
          </a:p>
          <a:p>
            <a:r>
              <a:rPr lang="en-US" dirty="0"/>
              <a:t>At the right of the unit you can see a knob for manual opening and closing of the air shutter.</a:t>
            </a:r>
          </a:p>
          <a:p>
            <a:r>
              <a:rPr lang="en-US" dirty="0"/>
              <a:t>As you can see, the grill is located at the top of the unit. This directs</a:t>
            </a:r>
            <a:r>
              <a:rPr lang="en-US" baseline="0" dirty="0"/>
              <a:t> </a:t>
            </a:r>
            <a:r>
              <a:rPr lang="en-US" dirty="0"/>
              <a:t>supply air stream upwards,</a:t>
            </a:r>
            <a:r>
              <a:rPr lang="en-US" baseline="0" dirty="0"/>
              <a:t> which is beneficial, because user will not feel draughts or cool air spreading along the floor.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770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fan and heat regeneration modules were developed for the TwinFresh Style unit.</a:t>
            </a:r>
          </a:p>
          <a:p>
            <a:r>
              <a:rPr lang="en-US" dirty="0"/>
              <a:t>Significant home work was</a:t>
            </a:r>
            <a:r>
              <a:rPr lang="en-US" baseline="0" dirty="0"/>
              <a:t> done with the new fan module.</a:t>
            </a:r>
            <a:endParaRPr lang="en-US" dirty="0"/>
          </a:p>
          <a:p>
            <a:r>
              <a:rPr lang="en-US" dirty="0"/>
              <a:t>We have achieved S3 class of airflow sensitivity according to EN 13141-8.</a:t>
            </a:r>
          </a:p>
          <a:p>
            <a:r>
              <a:rPr lang="en-US" dirty="0"/>
              <a:t>Also,</a:t>
            </a:r>
            <a:r>
              <a:rPr lang="en-US" baseline="0" dirty="0"/>
              <a:t> we have managed to reach </a:t>
            </a:r>
            <a:r>
              <a:rPr lang="en-US" dirty="0"/>
              <a:t>50 m3/h of airflow at 1700 RPMs only, which results in low noise.</a:t>
            </a:r>
          </a:p>
          <a:p>
            <a:r>
              <a:rPr lang="en-US" dirty="0"/>
              <a:t>As you can see, the fan module is separated from a heat regeneration module. This gives following benefits: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Even distribution of air flow across the cross section of the heat regenerator improves heat recovery efficiency;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Easy maintenance and </a:t>
            </a:r>
            <a:r>
              <a:rPr lang="en-US"/>
              <a:t>replacement.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992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76F9-5343-4BBA-ACDF-534480D4563D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76EB-14CB-4E4B-A341-EF83CDA4B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9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76F9-5343-4BBA-ACDF-534480D4563D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76EB-14CB-4E4B-A341-EF83CDA4B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85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76F9-5343-4BBA-ACDF-534480D4563D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76EB-14CB-4E4B-A341-EF83CDA4B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0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76F9-5343-4BBA-ACDF-534480D4563D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76EB-14CB-4E4B-A341-EF83CDA4B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757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76F9-5343-4BBA-ACDF-534480D4563D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76EB-14CB-4E4B-A341-EF83CDA4B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442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76F9-5343-4BBA-ACDF-534480D4563D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76EB-14CB-4E4B-A341-EF83CDA4B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4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76F9-5343-4BBA-ACDF-534480D4563D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76EB-14CB-4E4B-A341-EF83CDA4B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549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76F9-5343-4BBA-ACDF-534480D4563D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76EB-14CB-4E4B-A341-EF83CDA4B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268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76F9-5343-4BBA-ACDF-534480D4563D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76EB-14CB-4E4B-A341-EF83CDA4B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761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76F9-5343-4BBA-ACDF-534480D4563D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76EB-14CB-4E4B-A341-EF83CDA4B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9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76F9-5343-4BBA-ACDF-534480D4563D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76EB-14CB-4E4B-A341-EF83CDA4B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924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1544302" y="6431015"/>
            <a:ext cx="647700" cy="427205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21" name="Параллелограмм 20"/>
          <p:cNvSpPr/>
          <p:nvPr userDrawn="1"/>
        </p:nvSpPr>
        <p:spPr>
          <a:xfrm>
            <a:off x="11029949" y="6430937"/>
            <a:ext cx="1162051" cy="427064"/>
          </a:xfrm>
          <a:prstGeom prst="parallelogram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0" y="6434667"/>
            <a:ext cx="1219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 userDrawn="1"/>
        </p:nvSpPr>
        <p:spPr>
          <a:xfrm>
            <a:off x="0" y="4"/>
            <a:ext cx="220133" cy="651933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0" y="651934"/>
            <a:ext cx="1219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 userDrawn="1"/>
        </p:nvSpPr>
        <p:spPr>
          <a:xfrm>
            <a:off x="9220200" y="4"/>
            <a:ext cx="2971800" cy="651933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13" name="Параллелограмм 12"/>
          <p:cNvSpPr/>
          <p:nvPr userDrawn="1"/>
        </p:nvSpPr>
        <p:spPr>
          <a:xfrm>
            <a:off x="8478308" y="0"/>
            <a:ext cx="2480733" cy="651718"/>
          </a:xfrm>
          <a:prstGeom prst="parallelogram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443136"/>
            <a:ext cx="220133" cy="414867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20133" y="6533387"/>
            <a:ext cx="13260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blauberg-group.com</a:t>
            </a:r>
            <a:endParaRPr lang="ru-RU" sz="1000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10263709" y="6548163"/>
            <a:ext cx="1607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fld id="{5673F43C-CDD1-470C-89CF-8EC159B38D1C}" type="slidenum">
              <a:rPr lang="ru-RU" sz="1000" smtClean="0"/>
              <a:pPr lvl="0" algn="r"/>
              <a:t>‹#›</a:t>
            </a:fld>
            <a:endParaRPr lang="ru-RU" sz="1000" dirty="0"/>
          </a:p>
        </p:txBody>
      </p:sp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73" y="174950"/>
            <a:ext cx="1103779" cy="35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7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1544302" y="6431015"/>
            <a:ext cx="647700" cy="427205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21" name="Параллелограмм 20"/>
          <p:cNvSpPr/>
          <p:nvPr userDrawn="1"/>
        </p:nvSpPr>
        <p:spPr>
          <a:xfrm>
            <a:off x="11029949" y="6430937"/>
            <a:ext cx="1162051" cy="427064"/>
          </a:xfrm>
          <a:prstGeom prst="parallelogram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0" y="6434667"/>
            <a:ext cx="1219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 userDrawn="1"/>
        </p:nvSpPr>
        <p:spPr>
          <a:xfrm>
            <a:off x="0" y="4"/>
            <a:ext cx="220133" cy="651933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0" y="651934"/>
            <a:ext cx="1219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 userDrawn="1"/>
        </p:nvSpPr>
        <p:spPr>
          <a:xfrm>
            <a:off x="9220200" y="4"/>
            <a:ext cx="2971800" cy="651933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13" name="Параллелограмм 12"/>
          <p:cNvSpPr/>
          <p:nvPr userDrawn="1"/>
        </p:nvSpPr>
        <p:spPr>
          <a:xfrm>
            <a:off x="8478308" y="0"/>
            <a:ext cx="2480733" cy="651718"/>
          </a:xfrm>
          <a:prstGeom prst="parallelogram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443136"/>
            <a:ext cx="220133" cy="414867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20133" y="6533387"/>
            <a:ext cx="13260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blauberg-group.com</a:t>
            </a:r>
            <a:endParaRPr lang="ru-RU" sz="1000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10263709" y="6548163"/>
            <a:ext cx="1607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fld id="{5673F43C-CDD1-470C-89CF-8EC159B38D1C}" type="slidenum">
              <a:rPr lang="ru-RU" sz="1000" smtClean="0"/>
              <a:pPr lvl="0" algn="r"/>
              <a:t>‹#›</a:t>
            </a:fld>
            <a:endParaRPr lang="ru-RU" sz="100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 hasCustomPrompt="1"/>
          </p:nvPr>
        </p:nvSpPr>
        <p:spPr>
          <a:xfrm>
            <a:off x="220132" y="1018694"/>
            <a:ext cx="11637965" cy="434521"/>
          </a:xfrm>
        </p:spPr>
        <p:txBody>
          <a:bodyPr/>
          <a:lstStyle/>
          <a:p>
            <a:r>
              <a:rPr lang="en-US" b="1" dirty="0"/>
              <a:t>Header</a:t>
            </a:r>
            <a:endParaRPr lang="ru-RU" b="1" dirty="0"/>
          </a:p>
        </p:txBody>
      </p: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220663" y="1600200"/>
            <a:ext cx="11647487" cy="45545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 sample</a:t>
            </a:r>
            <a:endParaRPr lang="ru-RU" dirty="0"/>
          </a:p>
        </p:txBody>
      </p:sp>
      <p:pic>
        <p:nvPicPr>
          <p:cNvPr id="38" name="Рисунок 3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73" y="174950"/>
            <a:ext cx="1103779" cy="35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54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076F9-5343-4BBA-ACDF-534480D4563D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B76EB-14CB-4E4B-A341-EF83CDA4B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648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00" y="-9000"/>
            <a:ext cx="12224000" cy="687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67051" y="5015348"/>
            <a:ext cx="4821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Vents TwinFresh Style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082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/>
              <a:t>Assortment</a:t>
            </a:r>
            <a:endParaRPr lang="ru-RU" b="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714935"/>
            <a:ext cx="8077200" cy="43148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815958" y="158262"/>
            <a:ext cx="3042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Vents TwinFresh Style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328673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Characteristics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277018" y="2127702"/>
          <a:ext cx="11637965" cy="26025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0655">
                  <a:extLst>
                    <a:ext uri="{9D8B030D-6E8A-4147-A177-3AD203B41FA5}">
                      <a16:colId xmlns:a16="http://schemas.microsoft.com/office/drawing/2014/main" xmlns="" val="2896101804"/>
                    </a:ext>
                  </a:extLst>
                </a:gridCol>
                <a:gridCol w="1881462">
                  <a:extLst>
                    <a:ext uri="{9D8B030D-6E8A-4147-A177-3AD203B41FA5}">
                      <a16:colId xmlns:a16="http://schemas.microsoft.com/office/drawing/2014/main" xmlns="" val="2996725866"/>
                    </a:ext>
                  </a:extLst>
                </a:gridCol>
                <a:gridCol w="1881462">
                  <a:extLst>
                    <a:ext uri="{9D8B030D-6E8A-4147-A177-3AD203B41FA5}">
                      <a16:colId xmlns:a16="http://schemas.microsoft.com/office/drawing/2014/main" xmlns="" val="4015360627"/>
                    </a:ext>
                  </a:extLst>
                </a:gridCol>
                <a:gridCol w="1881462">
                  <a:extLst>
                    <a:ext uri="{9D8B030D-6E8A-4147-A177-3AD203B41FA5}">
                      <a16:colId xmlns:a16="http://schemas.microsoft.com/office/drawing/2014/main" xmlns="" val="2524916857"/>
                    </a:ext>
                  </a:extLst>
                </a:gridCol>
                <a:gridCol w="1881462">
                  <a:extLst>
                    <a:ext uri="{9D8B030D-6E8A-4147-A177-3AD203B41FA5}">
                      <a16:colId xmlns:a16="http://schemas.microsoft.com/office/drawing/2014/main" xmlns="" val="74457501"/>
                    </a:ext>
                  </a:extLst>
                </a:gridCol>
                <a:gridCol w="1881462">
                  <a:extLst>
                    <a:ext uri="{9D8B030D-6E8A-4147-A177-3AD203B41FA5}">
                      <a16:colId xmlns:a16="http://schemas.microsoft.com/office/drawing/2014/main" xmlns="" val="2376479186"/>
                    </a:ext>
                  </a:extLst>
                </a:gridCol>
              </a:tblGrid>
              <a:tr h="6506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Name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Diam.,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mm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Air flow, m3/h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Min. temp., 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Heat recovery efficiency, 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Power, W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77277387"/>
                  </a:ext>
                </a:extLst>
              </a:tr>
              <a:tr h="6506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TwinFresh Style mini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/ 16 / 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DIBT 75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expected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1,8 / 3 / 4,4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350485899"/>
                  </a:ext>
                </a:extLst>
              </a:tr>
              <a:tr h="6506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TwinFresh Style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 / 30 / 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78…90 (DIBT 80)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/ 3 / 5,5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834168000"/>
                  </a:ext>
                </a:extLst>
              </a:tr>
              <a:tr h="6506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TwinFresh Style Frost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 / 30 / 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78…90 (DIBT 80)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/ 3 / 5,5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10861181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18" y="5148696"/>
            <a:ext cx="2276475" cy="8001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57055" y="5364080"/>
            <a:ext cx="515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*Coming soon. Already tested in Stuttgart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815958" y="158262"/>
            <a:ext cx="3042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Vents TwinFresh Style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8678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Functions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277018" y="2412591"/>
          <a:ext cx="11637959" cy="20328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127">
                  <a:extLst>
                    <a:ext uri="{9D8B030D-6E8A-4147-A177-3AD203B41FA5}">
                      <a16:colId xmlns:a16="http://schemas.microsoft.com/office/drawing/2014/main" xmlns="" val="2896101804"/>
                    </a:ext>
                  </a:extLst>
                </a:gridCol>
                <a:gridCol w="1266979">
                  <a:extLst>
                    <a:ext uri="{9D8B030D-6E8A-4147-A177-3AD203B41FA5}">
                      <a16:colId xmlns:a16="http://schemas.microsoft.com/office/drawing/2014/main" xmlns="" val="1445272492"/>
                    </a:ext>
                  </a:extLst>
                </a:gridCol>
                <a:gridCol w="1266979">
                  <a:extLst>
                    <a:ext uri="{9D8B030D-6E8A-4147-A177-3AD203B41FA5}">
                      <a16:colId xmlns:a16="http://schemas.microsoft.com/office/drawing/2014/main" xmlns="" val="2996725866"/>
                    </a:ext>
                  </a:extLst>
                </a:gridCol>
                <a:gridCol w="1266979">
                  <a:extLst>
                    <a:ext uri="{9D8B030D-6E8A-4147-A177-3AD203B41FA5}">
                      <a16:colId xmlns:a16="http://schemas.microsoft.com/office/drawing/2014/main" xmlns="" val="4015360627"/>
                    </a:ext>
                  </a:extLst>
                </a:gridCol>
                <a:gridCol w="1266979">
                  <a:extLst>
                    <a:ext uri="{9D8B030D-6E8A-4147-A177-3AD203B41FA5}">
                      <a16:colId xmlns:a16="http://schemas.microsoft.com/office/drawing/2014/main" xmlns="" val="2524916857"/>
                    </a:ext>
                  </a:extLst>
                </a:gridCol>
                <a:gridCol w="1266979">
                  <a:extLst>
                    <a:ext uri="{9D8B030D-6E8A-4147-A177-3AD203B41FA5}">
                      <a16:colId xmlns:a16="http://schemas.microsoft.com/office/drawing/2014/main" xmlns="" val="74457501"/>
                    </a:ext>
                  </a:extLst>
                </a:gridCol>
                <a:gridCol w="1266979">
                  <a:extLst>
                    <a:ext uri="{9D8B030D-6E8A-4147-A177-3AD203B41FA5}">
                      <a16:colId xmlns:a16="http://schemas.microsoft.com/office/drawing/2014/main" xmlns="" val="2376479186"/>
                    </a:ext>
                  </a:extLst>
                </a:gridCol>
                <a:gridCol w="1266979">
                  <a:extLst>
                    <a:ext uri="{9D8B030D-6E8A-4147-A177-3AD203B41FA5}">
                      <a16:colId xmlns:a16="http://schemas.microsoft.com/office/drawing/2014/main" xmlns="" val="3404560655"/>
                    </a:ext>
                  </a:extLst>
                </a:gridCol>
                <a:gridCol w="1266979">
                  <a:extLst>
                    <a:ext uri="{9D8B030D-6E8A-4147-A177-3AD203B41FA5}">
                      <a16:colId xmlns:a16="http://schemas.microsoft.com/office/drawing/2014/main" xmlns="" val="2429820148"/>
                    </a:ext>
                  </a:extLst>
                </a:gridCol>
              </a:tblGrid>
              <a:tr h="650649">
                <a:tc>
                  <a:txBody>
                    <a:bodyPr/>
                    <a:lstStyle/>
                    <a:p>
                      <a:pPr algn="l" fontAlgn="ctr"/>
                      <a:endParaRPr lang="en-US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Sensor buttons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IR remote control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Filter maintenance indication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Timer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Humidity sensor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Week schedule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Wall mounted panel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Smartphone app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77277387"/>
                  </a:ext>
                </a:extLst>
              </a:tr>
              <a:tr h="650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Wi-Fi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350485899"/>
                  </a:ext>
                </a:extLst>
              </a:tr>
              <a:tr h="650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Wi-Fi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834168000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47" y="3850267"/>
            <a:ext cx="1171575" cy="542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916796" y="4698640"/>
            <a:ext cx="738505" cy="144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4064" y="4698640"/>
            <a:ext cx="650572" cy="144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6702" y="4698640"/>
            <a:ext cx="1355618" cy="144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15958" y="158262"/>
            <a:ext cx="3042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Vents TwinFresh Style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36615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Air damper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220663" y="1600200"/>
            <a:ext cx="5649820" cy="45545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Air tightness class D1 (EN 13141-8)</a:t>
            </a:r>
          </a:p>
          <a:p>
            <a:r>
              <a:rPr lang="en-US" dirty="0"/>
              <a:t>Automatic actuator consumes electricity only while opening and closing. This reduces total power consumption and improves SFP of the unit.</a:t>
            </a:r>
          </a:p>
          <a:p>
            <a:r>
              <a:rPr lang="en-US" dirty="0"/>
              <a:t>The unit can be supplied with or without an automatic actuator.</a:t>
            </a:r>
          </a:p>
          <a:p>
            <a:r>
              <a:rPr lang="en-US" dirty="0"/>
              <a:t>The unit is equipped with a knob for manual opening and closing of the air shutter.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483" y="1018694"/>
            <a:ext cx="4531446" cy="504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1929" y="1018694"/>
            <a:ext cx="1456168" cy="50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15958" y="158262"/>
            <a:ext cx="3042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Vents TwinFresh Style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604892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220663" y="1600200"/>
            <a:ext cx="4476028" cy="45545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Improved airflow sensitivity up to S3 (EN 13141-8)</a:t>
            </a:r>
          </a:p>
          <a:p>
            <a:r>
              <a:rPr lang="en-US" dirty="0"/>
              <a:t>Low 1700 RPM @ 50 m3/h result in reduced noise.</a:t>
            </a:r>
          </a:p>
          <a:p>
            <a:r>
              <a:rPr lang="en-US" dirty="0"/>
              <a:t>The fan module is separated from a heat regeneration module. This gives following benefits: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Even distribution of air flow across the cross section of the heat regenerator improves heat recovery efficiency;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Easy maintenance and replacement.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097" y="1018694"/>
            <a:ext cx="7035000" cy="5040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fan and heat regeneration modules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815958" y="158262"/>
            <a:ext cx="3042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Vents TwinFresh Style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87685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1119</Words>
  <Application>Microsoft Office PowerPoint</Application>
  <PresentationFormat>사용자 지정</PresentationFormat>
  <Paragraphs>137</Paragraphs>
  <Slides>6</Slides>
  <Notes>6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Тема Office</vt:lpstr>
      <vt:lpstr>PowerPoint 프레젠테이션</vt:lpstr>
      <vt:lpstr>Assortment</vt:lpstr>
      <vt:lpstr>Characteristics</vt:lpstr>
      <vt:lpstr>Functions</vt:lpstr>
      <vt:lpstr>Air damper</vt:lpstr>
      <vt:lpstr>New fan and heat regeneration modules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Sangho Lee</cp:lastModifiedBy>
  <cp:revision>1</cp:revision>
  <dcterms:created xsi:type="dcterms:W3CDTF">2021-04-05T14:51:05Z</dcterms:created>
  <dcterms:modified xsi:type="dcterms:W3CDTF">2021-04-23T09:59:50Z</dcterms:modified>
</cp:coreProperties>
</file>